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87" r:id="rId3"/>
    <p:sldId id="315" r:id="rId4"/>
    <p:sldId id="279" r:id="rId5"/>
    <p:sldId id="278" r:id="rId6"/>
    <p:sldId id="280" r:id="rId7"/>
    <p:sldId id="310" r:id="rId8"/>
    <p:sldId id="308" r:id="rId9"/>
    <p:sldId id="312" r:id="rId10"/>
    <p:sldId id="309" r:id="rId11"/>
    <p:sldId id="311" r:id="rId12"/>
    <p:sldId id="313" r:id="rId13"/>
    <p:sldId id="266" r:id="rId14"/>
    <p:sldId id="314"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t Bickham" initials="BB" lastIdx="3" clrIdx="0">
    <p:extLst>
      <p:ext uri="{19B8F6BF-5375-455C-9EA6-DF929625EA0E}">
        <p15:presenceInfo xmlns:p15="http://schemas.microsoft.com/office/powerpoint/2012/main" userId="22475fd955c65b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81358" autoAdjust="0"/>
  </p:normalViewPr>
  <p:slideViewPr>
    <p:cSldViewPr snapToGrid="0" showGuides="1">
      <p:cViewPr varScale="1">
        <p:scale>
          <a:sx n="92" d="100"/>
          <a:sy n="92" d="100"/>
        </p:scale>
        <p:origin x="81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24CAB-CE6D-4E65-9265-648DD32D5B8D}" type="datetimeFigureOut">
              <a:rPr lang="en-US" smtClean="0"/>
              <a:t>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A60C56-E321-4A7E-971C-4750D67CAFF2}" type="slidenum">
              <a:rPr lang="en-US" smtClean="0"/>
              <a:t>‹#›</a:t>
            </a:fld>
            <a:endParaRPr lang="en-US"/>
          </a:p>
        </p:txBody>
      </p:sp>
    </p:spTree>
    <p:extLst>
      <p:ext uri="{BB962C8B-B14F-4D97-AF65-F5344CB8AC3E}">
        <p14:creationId xmlns:p14="http://schemas.microsoft.com/office/powerpoint/2010/main" val="253255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65DB3-9419-4DDC-B25A-E290D5E98AF8}"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75316-DAF0-49AC-B805-3DC0E3116535}" type="slidenum">
              <a:rPr lang="en-US" smtClean="0"/>
              <a:t>‹#›</a:t>
            </a:fld>
            <a:endParaRPr lang="en-US"/>
          </a:p>
        </p:txBody>
      </p:sp>
    </p:spTree>
    <p:extLst>
      <p:ext uri="{BB962C8B-B14F-4D97-AF65-F5344CB8AC3E}">
        <p14:creationId xmlns:p14="http://schemas.microsoft.com/office/powerpoint/2010/main" val="109964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While here at Tarleton, I have noticed that a lot of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students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don’t know about the cattle business.  This presentation should help.</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1</a:t>
            </a:fld>
            <a:endParaRPr lang="en-US"/>
          </a:p>
        </p:txBody>
      </p:sp>
    </p:spTree>
    <p:extLst>
      <p:ext uri="{BB962C8B-B14F-4D97-AF65-F5344CB8AC3E}">
        <p14:creationId xmlns:p14="http://schemas.microsoft.com/office/powerpoint/2010/main" val="344510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Beef calves refer to animals raised for consumption.  They have genetics for fast gain and quality grade meat.  Unlike the replacement heifer breeders who wants heifers, the beef breeders wants bulls.  The bulls are castrated around 3 months of age.  The steers gain faster than the heifers.  The faster a weaned animal can convert grain to pounds of beef, the more profitable.</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10</a:t>
            </a:fld>
            <a:endParaRPr lang="en-US"/>
          </a:p>
        </p:txBody>
      </p:sp>
    </p:spTree>
    <p:extLst>
      <p:ext uri="{BB962C8B-B14F-4D97-AF65-F5344CB8AC3E}">
        <p14:creationId xmlns:p14="http://schemas.microsoft.com/office/powerpoint/2010/main" val="264563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picture shows F1 cows, bred to a registered Angus bull, and quarter blood beef calves.</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11</a:t>
            </a:fld>
            <a:endParaRPr lang="en-US"/>
          </a:p>
        </p:txBody>
      </p:sp>
    </p:spTree>
    <p:extLst>
      <p:ext uri="{BB962C8B-B14F-4D97-AF65-F5344CB8AC3E}">
        <p14:creationId xmlns:p14="http://schemas.microsoft.com/office/powerpoint/2010/main" val="284413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picture shows cows calving in January and February.  By the time the calves are 2-3 months old lots of new spring grass will be everywhere.  The cows can graze all summer while nursing their calves and by late fall the calves will be old enough to wean and sent to feed lots.</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12</a:t>
            </a:fld>
            <a:endParaRPr lang="en-US"/>
          </a:p>
        </p:txBody>
      </p:sp>
    </p:spTree>
    <p:extLst>
      <p:ext uri="{BB962C8B-B14F-4D97-AF65-F5344CB8AC3E}">
        <p14:creationId xmlns:p14="http://schemas.microsoft.com/office/powerpoint/2010/main" val="232177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Phenotype is what you can see.  Genotype is what you can’t see.  Cattle are graded by what you can and can’t see.  What you can see is their color, structure, and condition.  What you can’t see is the quality of the meat.  When the yearling is slaughtered, the USDA will then grade the meat and the animal’s yield.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C75316-DAF0-49AC-B805-3DC0E3116535}" type="slidenum">
              <a:rPr lang="en-US" smtClean="0"/>
              <a:t>13</a:t>
            </a:fld>
            <a:endParaRPr lang="en-US"/>
          </a:p>
        </p:txBody>
      </p:sp>
    </p:spTree>
    <p:extLst>
      <p:ext uri="{BB962C8B-B14F-4D97-AF65-F5344CB8AC3E}">
        <p14:creationId xmlns:p14="http://schemas.microsoft.com/office/powerpoint/2010/main" val="3321885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picture shows mowing pasture.  Cows like new tender growth.  After a heavy rain, the grass will grow faster than the cows can keep up.  Mowing not only helps control weeds, but stimulates new growth.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cow can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destroy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fence and water float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by just looking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it.</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Baling hay in the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summer,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and feeding hay in the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winter,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very time consuming.</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Sorting cattle, worming and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vaccinating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are done several times annually.</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14</a:t>
            </a:fld>
            <a:endParaRPr lang="en-US"/>
          </a:p>
        </p:txBody>
      </p:sp>
    </p:spTree>
    <p:extLst>
      <p:ext uri="{BB962C8B-B14F-4D97-AF65-F5344CB8AC3E}">
        <p14:creationId xmlns:p14="http://schemas.microsoft.com/office/powerpoint/2010/main" val="70425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15</a:t>
            </a:fld>
            <a:endParaRPr lang="en-US"/>
          </a:p>
        </p:txBody>
      </p:sp>
    </p:spTree>
    <p:extLst>
      <p:ext uri="{BB962C8B-B14F-4D97-AF65-F5344CB8AC3E}">
        <p14:creationId xmlns:p14="http://schemas.microsoft.com/office/powerpoint/2010/main" val="380100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presentation will cover uniformity and the different kinds of ranch operations.</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picture represents a seed stock herd.</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2</a:t>
            </a:fld>
            <a:endParaRPr lang="en-US"/>
          </a:p>
        </p:txBody>
      </p:sp>
    </p:spTree>
    <p:extLst>
      <p:ext uri="{BB962C8B-B14F-4D97-AF65-F5344CB8AC3E}">
        <p14:creationId xmlns:p14="http://schemas.microsoft.com/office/powerpoint/2010/main" val="121036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presentation will also describe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How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many calves you get per year</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How to grade cattle</a:t>
            </a:r>
          </a:p>
          <a:p>
            <a:pPr marL="342900" marR="0" lvl="0" indent="-342900">
              <a:lnSpc>
                <a:spcPct val="107000"/>
              </a:lnSpc>
              <a:spcBef>
                <a:spcPts val="0"/>
              </a:spcBef>
              <a:spcAft>
                <a:spcPts val="8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kind of work involved</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3</a:t>
            </a:fld>
            <a:endParaRPr lang="en-US"/>
          </a:p>
        </p:txBody>
      </p:sp>
    </p:spTree>
    <p:extLst>
      <p:ext uri="{BB962C8B-B14F-4D97-AF65-F5344CB8AC3E}">
        <p14:creationId xmlns:p14="http://schemas.microsoft.com/office/powerpoint/2010/main" val="388154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All ranchers should strive for uniformity in their cattle and calves.  Uniformity shows the public and buyers that you are managing your herd.</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Blood lines and the mixing of blood lines help determine uniformity.</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4</a:t>
            </a:fld>
            <a:endParaRPr lang="en-US"/>
          </a:p>
        </p:txBody>
      </p:sp>
    </p:spTree>
    <p:extLst>
      <p:ext uri="{BB962C8B-B14F-4D97-AF65-F5344CB8AC3E}">
        <p14:creationId xmlns:p14="http://schemas.microsoft.com/office/powerpoint/2010/main" val="29799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is a picture of 3 Angus bulls.  The best way to have uniform calves is to have uniform bulls.  By having a short breeding window, 2 months, and registered bulls, all of your calves will be the same age and color.</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When you take a load of calves to the sale, they should all be close to 500 pounds and the same color.</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5</a:t>
            </a:fld>
            <a:endParaRPr lang="en-US"/>
          </a:p>
        </p:txBody>
      </p:sp>
    </p:spTree>
    <p:extLst>
      <p:ext uri="{BB962C8B-B14F-4D97-AF65-F5344CB8AC3E}">
        <p14:creationId xmlns:p14="http://schemas.microsoft.com/office/powerpoint/2010/main" val="416656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is a picture of a young Brahman bull.  Seed stock refers to animals that are raised to promote and improve the industry.  Different breeds provide different qualities desirable in the industry.  Seed stock calves are raised to continue the blood lines.</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6</a:t>
            </a:fld>
            <a:endParaRPr lang="en-US"/>
          </a:p>
        </p:txBody>
      </p:sp>
    </p:spTree>
    <p:extLst>
      <p:ext uri="{BB962C8B-B14F-4D97-AF65-F5344CB8AC3E}">
        <p14:creationId xmlns:p14="http://schemas.microsoft.com/office/powerpoint/2010/main" val="2713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well-managed seed stock herd consist of all registered animals of the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same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breed.  </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7</a:t>
            </a:fld>
            <a:endParaRPr lang="en-US"/>
          </a:p>
        </p:txBody>
      </p:sp>
    </p:spTree>
    <p:extLst>
      <p:ext uri="{BB962C8B-B14F-4D97-AF65-F5344CB8AC3E}">
        <p14:creationId xmlns:p14="http://schemas.microsoft.com/office/powerpoint/2010/main" val="15660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is a picture of a Brahman bull and a Herford cow.  Their calf will be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either a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50/50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mix replacement heifer or a 50/50 bull calf.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Replacement heifers refers to females raised for the sole purpose of being cows bred to have beef calves.  When a rancher breeds for replacement heifers, half of the calf crop will be bulls.  These bull calves are not the desired outcome.  They are castrated and sent to the feed lot.  They are discounted at the feed lots because of slower weight gain genetics.</a:t>
            </a:r>
          </a:p>
          <a:p>
            <a:endParaRPr lang="en-US" dirty="0"/>
          </a:p>
        </p:txBody>
      </p:sp>
      <p:sp>
        <p:nvSpPr>
          <p:cNvPr id="4" name="Slide Number Placeholder 3"/>
          <p:cNvSpPr>
            <a:spLocks noGrp="1"/>
          </p:cNvSpPr>
          <p:nvPr>
            <p:ph type="sldNum" sz="quarter" idx="10"/>
          </p:nvPr>
        </p:nvSpPr>
        <p:spPr/>
        <p:txBody>
          <a:bodyPr/>
          <a:lstStyle/>
          <a:p>
            <a:fld id="{BDC75316-DAF0-49AC-B805-3DC0E3116535}" type="slidenum">
              <a:rPr lang="en-US" smtClean="0"/>
              <a:t>8</a:t>
            </a:fld>
            <a:endParaRPr lang="en-US"/>
          </a:p>
        </p:txBody>
      </p:sp>
    </p:spTree>
    <p:extLst>
      <p:ext uri="{BB962C8B-B14F-4D97-AF65-F5344CB8AC3E}">
        <p14:creationId xmlns:p14="http://schemas.microsoft.com/office/powerpoint/2010/main" val="319842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well-managed replacement heifer herd consist of all registered animals of </a:t>
            </a: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breeds.  The bulls are of one breed and the cows are of another breed.  Their calves are 50/50 mix blood lines.  These are called F1 calves.  These heifers are sold to ranchers who raise beef calves.</a:t>
            </a:r>
          </a:p>
        </p:txBody>
      </p:sp>
      <p:sp>
        <p:nvSpPr>
          <p:cNvPr id="4" name="Slide Number Placeholder 3"/>
          <p:cNvSpPr>
            <a:spLocks noGrp="1"/>
          </p:cNvSpPr>
          <p:nvPr>
            <p:ph type="sldNum" sz="quarter" idx="10"/>
          </p:nvPr>
        </p:nvSpPr>
        <p:spPr/>
        <p:txBody>
          <a:bodyPr/>
          <a:lstStyle/>
          <a:p>
            <a:fld id="{BDC75316-DAF0-49AC-B805-3DC0E3116535}" type="slidenum">
              <a:rPr lang="en-US" smtClean="0"/>
              <a:t>9</a:t>
            </a:fld>
            <a:endParaRPr lang="en-US"/>
          </a:p>
        </p:txBody>
      </p:sp>
    </p:spTree>
    <p:extLst>
      <p:ext uri="{BB962C8B-B14F-4D97-AF65-F5344CB8AC3E}">
        <p14:creationId xmlns:p14="http://schemas.microsoft.com/office/powerpoint/2010/main" val="73865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8B804-A6FA-4BE7-A12F-9C6B49C2CA52}"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156943297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8B804-A6FA-4BE7-A12F-9C6B49C2CA52}"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255295010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8B804-A6FA-4BE7-A12F-9C6B49C2CA52}"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160199242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8B804-A6FA-4BE7-A12F-9C6B49C2CA52}"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192023800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8B804-A6FA-4BE7-A12F-9C6B49C2CA52}"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409751412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8B804-A6FA-4BE7-A12F-9C6B49C2CA52}"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3347772240"/>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8B804-A6FA-4BE7-A12F-9C6B49C2CA52}"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351587332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8B804-A6FA-4BE7-A12F-9C6B49C2CA52}"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145208569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8B804-A6FA-4BE7-A12F-9C6B49C2CA52}"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318815940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8B804-A6FA-4BE7-A12F-9C6B49C2CA52}"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31774709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8B804-A6FA-4BE7-A12F-9C6B49C2CA52}"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DB132-A1D3-4892-956C-12E659A9E14A}" type="slidenum">
              <a:rPr lang="en-US" smtClean="0"/>
              <a:t>‹#›</a:t>
            </a:fld>
            <a:endParaRPr lang="en-US"/>
          </a:p>
        </p:txBody>
      </p:sp>
    </p:spTree>
    <p:extLst>
      <p:ext uri="{BB962C8B-B14F-4D97-AF65-F5344CB8AC3E}">
        <p14:creationId xmlns:p14="http://schemas.microsoft.com/office/powerpoint/2010/main" val="158777739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8B804-A6FA-4BE7-A12F-9C6B49C2CA52}"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DB132-A1D3-4892-956C-12E659A9E14A}" type="slidenum">
              <a:rPr lang="en-US" smtClean="0"/>
              <a:t>‹#›</a:t>
            </a:fld>
            <a:endParaRPr lang="en-US"/>
          </a:p>
        </p:txBody>
      </p:sp>
    </p:spTree>
    <p:extLst>
      <p:ext uri="{BB962C8B-B14F-4D97-AF65-F5344CB8AC3E}">
        <p14:creationId xmlns:p14="http://schemas.microsoft.com/office/powerpoint/2010/main" val="89034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normAutofit fontScale="90000"/>
          </a:bodyPr>
          <a:lstStyle/>
          <a:p>
            <a:r>
              <a:rPr lang="en-US" dirty="0" smtClean="0">
                <a:latin typeface="+mn-lt"/>
              </a:rPr>
              <a:t>What every </a:t>
            </a:r>
            <a:r>
              <a:rPr lang="en-US" b="1" dirty="0" smtClean="0">
                <a:latin typeface="+mn-lt"/>
              </a:rPr>
              <a:t>Texan</a:t>
            </a:r>
            <a:r>
              <a:rPr lang="en-US" dirty="0" smtClean="0">
                <a:latin typeface="+mn-lt"/>
              </a:rPr>
              <a:t> should know about cattle.</a:t>
            </a:r>
            <a:r>
              <a:rPr lang="en-US" dirty="0">
                <a:latin typeface="+mn-lt"/>
              </a:rPr>
              <a:t/>
            </a:r>
            <a:br>
              <a:rPr lang="en-US" dirty="0">
                <a:latin typeface="+mn-lt"/>
              </a:rPr>
            </a:br>
            <a:endParaRPr lang="en-US" dirty="0">
              <a:latin typeface="+mn-lt"/>
            </a:endParaRPr>
          </a:p>
        </p:txBody>
      </p:sp>
      <p:sp>
        <p:nvSpPr>
          <p:cNvPr id="3" name="Subtitle 2"/>
          <p:cNvSpPr>
            <a:spLocks noGrp="1"/>
          </p:cNvSpPr>
          <p:nvPr>
            <p:ph type="subTitle" idx="1"/>
          </p:nvPr>
        </p:nvSpPr>
        <p:spPr>
          <a:xfrm>
            <a:off x="1443613" y="4667163"/>
            <a:ext cx="9144000" cy="1655762"/>
          </a:xfrm>
        </p:spPr>
        <p:txBody>
          <a:bodyPr>
            <a:normAutofit lnSpcReduction="10000"/>
          </a:bodyPr>
          <a:lstStyle/>
          <a:p>
            <a:endParaRPr lang="en-US" dirty="0" smtClean="0"/>
          </a:p>
          <a:p>
            <a:endParaRPr lang="en-US" dirty="0"/>
          </a:p>
          <a:p>
            <a:r>
              <a:rPr lang="en-US" sz="5400" dirty="0" smtClean="0"/>
              <a:t>Brett Bickham</a:t>
            </a:r>
            <a:endParaRPr lang="en-US" sz="5400" dirty="0"/>
          </a:p>
        </p:txBody>
      </p:sp>
    </p:spTree>
    <p:extLst>
      <p:ext uri="{BB962C8B-B14F-4D97-AF65-F5344CB8AC3E}">
        <p14:creationId xmlns:p14="http://schemas.microsoft.com/office/powerpoint/2010/main" val="136230681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793442" y="492369"/>
            <a:ext cx="6169688" cy="707886"/>
          </a:xfrm>
          <a:prstGeom prst="rect">
            <a:avLst/>
          </a:prstGeom>
          <a:noFill/>
        </p:spPr>
        <p:txBody>
          <a:bodyPr wrap="square" rtlCol="0">
            <a:spAutoFit/>
          </a:bodyPr>
          <a:lstStyle/>
          <a:p>
            <a:pPr algn="ctr"/>
            <a:r>
              <a:rPr lang="en-US" sz="4000" b="1" dirty="0" smtClean="0"/>
              <a:t>Beef Calves</a:t>
            </a:r>
            <a:endParaRPr lang="en-US" sz="4000" b="1" dirty="0"/>
          </a:p>
        </p:txBody>
      </p:sp>
      <p:sp>
        <p:nvSpPr>
          <p:cNvPr id="3" name="TextBox 2"/>
          <p:cNvSpPr txBox="1"/>
          <p:nvPr/>
        </p:nvSpPr>
        <p:spPr>
          <a:xfrm>
            <a:off x="483125" y="4692982"/>
            <a:ext cx="9646417"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Mixed bloods, preferable quarter bloods</a:t>
            </a:r>
          </a:p>
          <a:p>
            <a:pPr marL="571500" indent="-571500">
              <a:buFont typeface="Arial" panose="020B0604020202020204" pitchFamily="34" charset="0"/>
              <a:buChar char="•"/>
            </a:pPr>
            <a:r>
              <a:rPr lang="en-US" sz="4000" dirty="0" smtClean="0"/>
              <a:t>Steers are in demand and go to feed lots</a:t>
            </a:r>
          </a:p>
          <a:p>
            <a:pPr marL="571500" indent="-571500">
              <a:buFont typeface="Arial" panose="020B0604020202020204" pitchFamily="34" charset="0"/>
              <a:buChar char="•"/>
            </a:pPr>
            <a:r>
              <a:rPr lang="en-US" sz="4000" dirty="0" smtClean="0"/>
              <a:t>Females may be sent to feed lots as well</a:t>
            </a:r>
          </a:p>
        </p:txBody>
      </p:sp>
    </p:spTree>
    <p:extLst>
      <p:ext uri="{BB962C8B-B14F-4D97-AF65-F5344CB8AC3E}">
        <p14:creationId xmlns:p14="http://schemas.microsoft.com/office/powerpoint/2010/main" val="36095174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497203" y="884254"/>
            <a:ext cx="7978391" cy="707886"/>
          </a:xfrm>
          <a:prstGeom prst="rect">
            <a:avLst/>
          </a:prstGeom>
          <a:noFill/>
        </p:spPr>
        <p:txBody>
          <a:bodyPr wrap="square" rtlCol="0">
            <a:spAutoFit/>
          </a:bodyPr>
          <a:lstStyle/>
          <a:p>
            <a:pPr algn="ctr"/>
            <a:r>
              <a:rPr lang="en-US" sz="4000" b="1" dirty="0" smtClean="0"/>
              <a:t>A Well-Managed Beef Cattle Herd</a:t>
            </a:r>
            <a:endParaRPr lang="en-US" sz="4000" b="1" dirty="0"/>
          </a:p>
        </p:txBody>
      </p:sp>
      <p:sp>
        <p:nvSpPr>
          <p:cNvPr id="3" name="TextBox 2"/>
          <p:cNvSpPr txBox="1"/>
          <p:nvPr/>
        </p:nvSpPr>
        <p:spPr>
          <a:xfrm>
            <a:off x="372392" y="3432798"/>
            <a:ext cx="9646417"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Registered Bulls (full blood)</a:t>
            </a:r>
          </a:p>
          <a:p>
            <a:endParaRPr lang="en-US" sz="4000" dirty="0" smtClean="0"/>
          </a:p>
          <a:p>
            <a:pPr marL="571500" indent="-571500">
              <a:buFont typeface="Arial" panose="020B0604020202020204" pitchFamily="34" charset="0"/>
              <a:buChar char="•"/>
            </a:pPr>
            <a:r>
              <a:rPr lang="en-US" sz="4000" dirty="0" smtClean="0"/>
              <a:t>F1 Females (half blood)</a:t>
            </a:r>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Quarter Blood Calves (raised for beef)</a:t>
            </a:r>
          </a:p>
        </p:txBody>
      </p:sp>
    </p:spTree>
    <p:extLst>
      <p:ext uri="{BB962C8B-B14F-4D97-AF65-F5344CB8AC3E}">
        <p14:creationId xmlns:p14="http://schemas.microsoft.com/office/powerpoint/2010/main" val="266222609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659585" y="510657"/>
            <a:ext cx="7978391" cy="707886"/>
          </a:xfrm>
          <a:prstGeom prst="rect">
            <a:avLst/>
          </a:prstGeom>
          <a:noFill/>
        </p:spPr>
        <p:txBody>
          <a:bodyPr wrap="square" rtlCol="0">
            <a:spAutoFit/>
          </a:bodyPr>
          <a:lstStyle/>
          <a:p>
            <a:pPr algn="ctr"/>
            <a:r>
              <a:rPr lang="en-US" sz="4000" b="1" dirty="0" smtClean="0"/>
              <a:t>Calving Cycle</a:t>
            </a:r>
            <a:endParaRPr lang="en-US" sz="4000" b="1" dirty="0"/>
          </a:p>
        </p:txBody>
      </p:sp>
      <p:sp>
        <p:nvSpPr>
          <p:cNvPr id="3" name="TextBox 2"/>
          <p:cNvSpPr txBox="1"/>
          <p:nvPr/>
        </p:nvSpPr>
        <p:spPr>
          <a:xfrm>
            <a:off x="227093" y="3467686"/>
            <a:ext cx="9646417"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Cows have a 9-1/2 month pregnancy</a:t>
            </a:r>
          </a:p>
          <a:p>
            <a:endParaRPr lang="en-US" sz="4000" dirty="0" smtClean="0"/>
          </a:p>
          <a:p>
            <a:pPr marL="571500" indent="-571500">
              <a:buFont typeface="Arial" panose="020B0604020202020204" pitchFamily="34" charset="0"/>
              <a:buChar char="•"/>
            </a:pPr>
            <a:r>
              <a:rPr lang="en-US" sz="4000" dirty="0" smtClean="0"/>
              <a:t>Cows are bred back 2 months after calving</a:t>
            </a:r>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Cows typically have 1 calf per year</a:t>
            </a:r>
          </a:p>
        </p:txBody>
      </p:sp>
    </p:spTree>
    <p:extLst>
      <p:ext uri="{BB962C8B-B14F-4D97-AF65-F5344CB8AC3E}">
        <p14:creationId xmlns:p14="http://schemas.microsoft.com/office/powerpoint/2010/main" val="325141369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562708" y="524764"/>
            <a:ext cx="11294347" cy="5680786"/>
          </a:xfrm>
          <a:prstGeom prst="rect">
            <a:avLst/>
          </a:prstGeom>
        </p:spPr>
        <p:txBody>
          <a:bodyPr wrap="square">
            <a:spAutoFit/>
          </a:bodyPr>
          <a:lstStyle/>
          <a:p>
            <a:pPr>
              <a:lnSpc>
                <a:spcPct val="200000"/>
              </a:lnSpc>
            </a:pPr>
            <a:r>
              <a:rPr lang="en-US" sz="3200" dirty="0" smtClean="0">
                <a:ea typeface="Calibri" panose="020F0502020204030204" pitchFamily="34" charset="0"/>
                <a:cs typeface="Times New Roman" panose="02020603050405020304" pitchFamily="18" charset="0"/>
              </a:rPr>
              <a:t>Phenotype </a:t>
            </a:r>
            <a:r>
              <a:rPr lang="en-US" sz="3200" dirty="0">
                <a:ea typeface="Calibri" panose="020F0502020204030204" pitchFamily="34" charset="0"/>
                <a:cs typeface="Times New Roman" panose="02020603050405020304" pitchFamily="18" charset="0"/>
              </a:rPr>
              <a:t>is the outward, observable </a:t>
            </a:r>
            <a:r>
              <a:rPr lang="en-US" sz="3200" dirty="0" smtClean="0">
                <a:ea typeface="Calibri" panose="020F0502020204030204" pitchFamily="34" charset="0"/>
                <a:cs typeface="Times New Roman" panose="02020603050405020304" pitchFamily="18" charset="0"/>
              </a:rPr>
              <a:t>structure </a:t>
            </a:r>
            <a:endParaRPr lang="en-US" sz="3200" dirty="0">
              <a:ea typeface="Calibri" panose="020F0502020204030204" pitchFamily="34" charset="0"/>
              <a:cs typeface="Times New Roman" panose="02020603050405020304" pitchFamily="18" charset="0"/>
            </a:endParaRPr>
          </a:p>
          <a:p>
            <a:r>
              <a:rPr lang="en-US" sz="3200" dirty="0" smtClean="0">
                <a:ea typeface="Calibri" panose="020F0502020204030204" pitchFamily="34" charset="0"/>
                <a:cs typeface="Times New Roman" panose="02020603050405020304" pitchFamily="18" charset="0"/>
              </a:rPr>
              <a:t>			USDA </a:t>
            </a:r>
            <a:r>
              <a:rPr lang="en-US" sz="3200" dirty="0">
                <a:ea typeface="Calibri" panose="020F0502020204030204" pitchFamily="34" charset="0"/>
                <a:cs typeface="Times New Roman" panose="02020603050405020304" pitchFamily="18" charset="0"/>
              </a:rPr>
              <a:t>Quality </a:t>
            </a:r>
            <a:r>
              <a:rPr lang="en-US" sz="3200" dirty="0" smtClean="0">
                <a:ea typeface="Calibri" panose="020F0502020204030204" pitchFamily="34" charset="0"/>
                <a:cs typeface="Times New Roman" panose="02020603050405020304" pitchFamily="18" charset="0"/>
              </a:rPr>
              <a:t>Grades: </a:t>
            </a:r>
          </a:p>
          <a:p>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					1</a:t>
            </a:r>
            <a:r>
              <a:rPr lang="en-US" sz="3200" dirty="0">
                <a:ea typeface="Calibri" panose="020F0502020204030204" pitchFamily="34" charset="0"/>
                <a:cs typeface="Times New Roman" panose="02020603050405020304" pitchFamily="18" charset="0"/>
              </a:rPr>
              <a:t>.	Prime</a:t>
            </a:r>
          </a:p>
          <a:p>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					2</a:t>
            </a:r>
            <a:r>
              <a:rPr lang="en-US" sz="3200" dirty="0">
                <a:ea typeface="Calibri" panose="020F0502020204030204" pitchFamily="34" charset="0"/>
                <a:cs typeface="Times New Roman" panose="02020603050405020304" pitchFamily="18" charset="0"/>
              </a:rPr>
              <a:t>.	Choice</a:t>
            </a:r>
          </a:p>
          <a:p>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					3</a:t>
            </a:r>
            <a:r>
              <a:rPr lang="en-US" sz="3200" dirty="0">
                <a:ea typeface="Calibri" panose="020F0502020204030204" pitchFamily="34" charset="0"/>
                <a:cs typeface="Times New Roman" panose="02020603050405020304" pitchFamily="18" charset="0"/>
              </a:rPr>
              <a:t>.	Select</a:t>
            </a:r>
          </a:p>
          <a:p>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					4</a:t>
            </a:r>
            <a:r>
              <a:rPr lang="en-US" sz="3200" dirty="0">
                <a:ea typeface="Calibri" panose="020F0502020204030204" pitchFamily="34" charset="0"/>
                <a:cs typeface="Times New Roman" panose="02020603050405020304" pitchFamily="18" charset="0"/>
              </a:rPr>
              <a:t>.	Standard</a:t>
            </a:r>
          </a:p>
          <a:p>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					5</a:t>
            </a:r>
            <a:r>
              <a:rPr lang="en-US" sz="3200" dirty="0">
                <a:ea typeface="Calibri" panose="020F0502020204030204" pitchFamily="34" charset="0"/>
                <a:cs typeface="Times New Roman" panose="02020603050405020304" pitchFamily="18" charset="0"/>
              </a:rPr>
              <a:t>.	Commercial</a:t>
            </a:r>
          </a:p>
          <a:p>
            <a:pPr>
              <a:spcAft>
                <a:spcPts val="800"/>
              </a:spcAft>
            </a:pPr>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					6</a:t>
            </a:r>
            <a:r>
              <a:rPr lang="en-US" sz="3200" dirty="0">
                <a:ea typeface="Calibri" panose="020F0502020204030204" pitchFamily="34" charset="0"/>
                <a:cs typeface="Times New Roman" panose="02020603050405020304" pitchFamily="18" charset="0"/>
              </a:rPr>
              <a:t>.	Utility</a:t>
            </a:r>
          </a:p>
          <a:p>
            <a:pPr>
              <a:lnSpc>
                <a:spcPct val="107000"/>
              </a:lnSpc>
            </a:pPr>
            <a:r>
              <a:rPr lang="en-US" sz="3200" dirty="0" smtClean="0">
                <a:ea typeface="Calibri" panose="020F0502020204030204" pitchFamily="34" charset="0"/>
                <a:cs typeface="Times New Roman" panose="02020603050405020304" pitchFamily="18" charset="0"/>
              </a:rPr>
              <a:t>			USDA </a:t>
            </a:r>
            <a:r>
              <a:rPr lang="en-US" sz="3200" dirty="0">
                <a:ea typeface="Calibri" panose="020F0502020204030204" pitchFamily="34" charset="0"/>
                <a:cs typeface="Times New Roman" panose="02020603050405020304" pitchFamily="18" charset="0"/>
              </a:rPr>
              <a:t>Yield </a:t>
            </a:r>
            <a:r>
              <a:rPr lang="en-US" sz="3200" dirty="0" smtClean="0">
                <a:ea typeface="Calibri" panose="020F0502020204030204" pitchFamily="34" charset="0"/>
                <a:cs typeface="Times New Roman" panose="02020603050405020304" pitchFamily="18" charset="0"/>
              </a:rPr>
              <a:t>Grades:												Rated </a:t>
            </a:r>
            <a:r>
              <a:rPr lang="en-US" sz="3200" dirty="0">
                <a:ea typeface="Calibri" panose="020F0502020204030204" pitchFamily="34" charset="0"/>
                <a:cs typeface="Times New Roman" panose="02020603050405020304" pitchFamily="18" charset="0"/>
              </a:rPr>
              <a:t>numerically 1, 2, 3, 4, and 5 </a:t>
            </a:r>
            <a:endParaRPr lang="en-US" sz="3200" dirty="0">
              <a:effectLst/>
              <a:ea typeface="Calibri" panose="020F0502020204030204" pitchFamily="34" charset="0"/>
              <a:cs typeface="Times New Roman" panose="02020603050405020304" pitchFamily="18" charset="0"/>
            </a:endParaRPr>
          </a:p>
        </p:txBody>
      </p:sp>
      <p:sp>
        <p:nvSpPr>
          <p:cNvPr id="4" name="TextBox 3"/>
          <p:cNvSpPr txBox="1"/>
          <p:nvPr/>
        </p:nvSpPr>
        <p:spPr>
          <a:xfrm>
            <a:off x="2009669" y="170821"/>
            <a:ext cx="7978391" cy="707886"/>
          </a:xfrm>
          <a:prstGeom prst="rect">
            <a:avLst/>
          </a:prstGeom>
          <a:noFill/>
        </p:spPr>
        <p:txBody>
          <a:bodyPr wrap="square" rtlCol="0">
            <a:spAutoFit/>
          </a:bodyPr>
          <a:lstStyle/>
          <a:p>
            <a:pPr algn="ctr"/>
            <a:r>
              <a:rPr lang="en-US" sz="4000" b="1" dirty="0" smtClean="0"/>
              <a:t>Phenotype/Genotype</a:t>
            </a:r>
            <a:endParaRPr lang="en-US" sz="4000" b="1" dirty="0"/>
          </a:p>
        </p:txBody>
      </p:sp>
    </p:spTree>
    <p:extLst>
      <p:ext uri="{BB962C8B-B14F-4D97-AF65-F5344CB8AC3E}">
        <p14:creationId xmlns:p14="http://schemas.microsoft.com/office/powerpoint/2010/main" val="244849320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370655" y="753626"/>
            <a:ext cx="4853354" cy="707886"/>
          </a:xfrm>
          <a:prstGeom prst="rect">
            <a:avLst/>
          </a:prstGeom>
          <a:noFill/>
        </p:spPr>
        <p:txBody>
          <a:bodyPr wrap="square" rtlCol="0">
            <a:spAutoFit/>
          </a:bodyPr>
          <a:lstStyle/>
          <a:p>
            <a:r>
              <a:rPr lang="en-US" sz="4000" b="1" dirty="0" smtClean="0"/>
              <a:t>Lots of Hard Work</a:t>
            </a:r>
            <a:endParaRPr lang="en-US" sz="4000" b="1" dirty="0"/>
          </a:p>
        </p:txBody>
      </p:sp>
      <p:sp>
        <p:nvSpPr>
          <p:cNvPr id="3" name="TextBox 2"/>
          <p:cNvSpPr txBox="1"/>
          <p:nvPr/>
        </p:nvSpPr>
        <p:spPr>
          <a:xfrm>
            <a:off x="7074039" y="1808703"/>
            <a:ext cx="4551904"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Mowing</a:t>
            </a:r>
          </a:p>
          <a:p>
            <a:pPr marL="285750" indent="-285750">
              <a:buFont typeface="Arial" panose="020B0604020202020204" pitchFamily="34" charset="0"/>
              <a:buChar char="•"/>
            </a:pPr>
            <a:r>
              <a:rPr lang="en-US" sz="4000" dirty="0" smtClean="0"/>
              <a:t>Fence</a:t>
            </a:r>
          </a:p>
          <a:p>
            <a:pPr marL="285750" indent="-285750">
              <a:buFont typeface="Arial" panose="020B0604020202020204" pitchFamily="34" charset="0"/>
              <a:buChar char="•"/>
            </a:pPr>
            <a:r>
              <a:rPr lang="en-US" sz="4000" dirty="0" smtClean="0"/>
              <a:t>Checking Water</a:t>
            </a:r>
          </a:p>
          <a:p>
            <a:pPr marL="285750" indent="-285750">
              <a:buFont typeface="Arial" panose="020B0604020202020204" pitchFamily="34" charset="0"/>
              <a:buChar char="•"/>
            </a:pPr>
            <a:r>
              <a:rPr lang="en-US" sz="4000" dirty="0" smtClean="0"/>
              <a:t>Hay</a:t>
            </a:r>
          </a:p>
          <a:p>
            <a:pPr marL="285750" indent="-285750">
              <a:buFont typeface="Arial" panose="020B0604020202020204" pitchFamily="34" charset="0"/>
              <a:buChar char="•"/>
            </a:pPr>
            <a:r>
              <a:rPr lang="en-US" sz="4000" dirty="0" smtClean="0"/>
              <a:t>Feeding</a:t>
            </a:r>
          </a:p>
          <a:p>
            <a:pPr marL="285750" indent="-285750">
              <a:buFont typeface="Arial" panose="020B0604020202020204" pitchFamily="34" charset="0"/>
              <a:buChar char="•"/>
            </a:pPr>
            <a:r>
              <a:rPr lang="en-US" sz="4000" dirty="0" smtClean="0"/>
              <a:t>Vaccinating</a:t>
            </a:r>
            <a:endParaRPr lang="en-US" sz="4000" dirty="0"/>
          </a:p>
        </p:txBody>
      </p:sp>
    </p:spTree>
    <p:extLst>
      <p:ext uri="{BB962C8B-B14F-4D97-AF65-F5344CB8AC3E}">
        <p14:creationId xmlns:p14="http://schemas.microsoft.com/office/powerpoint/2010/main" val="365756698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2311083"/>
            <a:ext cx="9144000" cy="2387600"/>
          </a:xfrm>
        </p:spPr>
        <p:txBody>
          <a:bodyPr>
            <a:normAutofit fontScale="90000"/>
          </a:bodyPr>
          <a:lstStyle/>
          <a:p>
            <a:r>
              <a:rPr lang="en-US" dirty="0" smtClean="0">
                <a:latin typeface="+mn-lt"/>
              </a:rPr>
              <a:t>What every </a:t>
            </a:r>
            <a:r>
              <a:rPr lang="en-US" b="1" dirty="0" smtClean="0">
                <a:latin typeface="+mn-lt"/>
              </a:rPr>
              <a:t>Texan</a:t>
            </a:r>
            <a:r>
              <a:rPr lang="en-US" dirty="0" smtClean="0">
                <a:latin typeface="+mn-lt"/>
              </a:rPr>
              <a:t> should know about cattle.</a:t>
            </a:r>
            <a:r>
              <a:rPr lang="en-US" dirty="0">
                <a:latin typeface="+mn-lt"/>
              </a:rPr>
              <a:t/>
            </a:r>
            <a:br>
              <a:rPr lang="en-US" dirty="0">
                <a:latin typeface="+mn-lt"/>
              </a:rPr>
            </a:br>
            <a:endParaRPr lang="en-US" dirty="0">
              <a:latin typeface="+mn-lt"/>
            </a:endParaRPr>
          </a:p>
        </p:txBody>
      </p:sp>
      <p:sp>
        <p:nvSpPr>
          <p:cNvPr id="3" name="Subtitle 2"/>
          <p:cNvSpPr>
            <a:spLocks noGrp="1"/>
          </p:cNvSpPr>
          <p:nvPr>
            <p:ph type="subTitle" idx="1"/>
          </p:nvPr>
        </p:nvSpPr>
        <p:spPr>
          <a:xfrm>
            <a:off x="2292096" y="4827334"/>
            <a:ext cx="6888480" cy="1317434"/>
          </a:xfrm>
        </p:spPr>
        <p:txBody>
          <a:bodyPr>
            <a:normAutofit fontScale="85000" lnSpcReduction="20000"/>
          </a:bodyPr>
          <a:lstStyle/>
          <a:p>
            <a:endParaRPr lang="en-US" dirty="0" smtClean="0"/>
          </a:p>
          <a:p>
            <a:endParaRPr lang="en-US" dirty="0"/>
          </a:p>
          <a:p>
            <a:r>
              <a:rPr lang="en-US" sz="5400" dirty="0" smtClean="0"/>
              <a:t>Brett Bickham</a:t>
            </a:r>
            <a:endParaRPr lang="en-US" sz="5400" dirty="0"/>
          </a:p>
        </p:txBody>
      </p:sp>
      <p:sp>
        <p:nvSpPr>
          <p:cNvPr id="4" name="TextBox 3"/>
          <p:cNvSpPr txBox="1"/>
          <p:nvPr/>
        </p:nvSpPr>
        <p:spPr>
          <a:xfrm>
            <a:off x="3474720" y="201168"/>
            <a:ext cx="7827264" cy="707886"/>
          </a:xfrm>
          <a:prstGeom prst="rect">
            <a:avLst/>
          </a:prstGeom>
          <a:noFill/>
        </p:spPr>
        <p:txBody>
          <a:bodyPr wrap="square" rtlCol="0">
            <a:spAutoFit/>
          </a:bodyPr>
          <a:lstStyle/>
          <a:p>
            <a:r>
              <a:rPr lang="en-US" sz="4000" dirty="0" smtClean="0"/>
              <a:t>Now you know,</a:t>
            </a:r>
            <a:endParaRPr lang="en-US" sz="4000" dirty="0"/>
          </a:p>
        </p:txBody>
      </p:sp>
    </p:spTree>
    <p:extLst>
      <p:ext uri="{BB962C8B-B14F-4D97-AF65-F5344CB8AC3E}">
        <p14:creationId xmlns:p14="http://schemas.microsoft.com/office/powerpoint/2010/main" val="3004934010"/>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500927" y="3491636"/>
            <a:ext cx="9583386" cy="3908762"/>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Uniformity</a:t>
            </a:r>
          </a:p>
          <a:p>
            <a:pPr marL="285750" indent="-285750">
              <a:buFont typeface="Arial" panose="020B0604020202020204" pitchFamily="34" charset="0"/>
              <a:buChar char="•"/>
            </a:pPr>
            <a:r>
              <a:rPr lang="en-US" sz="4400" dirty="0" smtClean="0"/>
              <a:t>Seed Stock (Full Bloods)</a:t>
            </a:r>
          </a:p>
          <a:p>
            <a:pPr marL="285750" indent="-285750">
              <a:buFont typeface="Arial" panose="020B0604020202020204" pitchFamily="34" charset="0"/>
              <a:buChar char="•"/>
            </a:pPr>
            <a:r>
              <a:rPr lang="en-US" sz="4400" dirty="0" smtClean="0"/>
              <a:t>Replacement Heifers (Half Bloods)</a:t>
            </a:r>
          </a:p>
          <a:p>
            <a:pPr marL="285750" indent="-285750">
              <a:buFont typeface="Arial" panose="020B0604020202020204" pitchFamily="34" charset="0"/>
              <a:buChar char="•"/>
            </a:pPr>
            <a:r>
              <a:rPr lang="en-US" sz="4400" dirty="0" smtClean="0"/>
              <a:t>Beef Calves (Quarter Bloods)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TextBox 2"/>
          <p:cNvSpPr txBox="1"/>
          <p:nvPr/>
        </p:nvSpPr>
        <p:spPr>
          <a:xfrm>
            <a:off x="2872915" y="127888"/>
            <a:ext cx="7243948" cy="923330"/>
          </a:xfrm>
          <a:prstGeom prst="rect">
            <a:avLst/>
          </a:prstGeom>
          <a:noFill/>
        </p:spPr>
        <p:txBody>
          <a:bodyPr wrap="square" rtlCol="0">
            <a:spAutoFit/>
          </a:bodyPr>
          <a:lstStyle/>
          <a:p>
            <a:pPr algn="ctr"/>
            <a:r>
              <a:rPr lang="en-US" sz="5400" b="1" dirty="0" smtClean="0"/>
              <a:t>Overview</a:t>
            </a:r>
            <a:endParaRPr lang="en-US" sz="5400" b="1" dirty="0"/>
          </a:p>
        </p:txBody>
      </p:sp>
    </p:spTree>
    <p:extLst>
      <p:ext uri="{BB962C8B-B14F-4D97-AF65-F5344CB8AC3E}">
        <p14:creationId xmlns:p14="http://schemas.microsoft.com/office/powerpoint/2010/main" val="293369036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821572" y="4241510"/>
            <a:ext cx="4129524" cy="3231654"/>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Calving </a:t>
            </a:r>
            <a:r>
              <a:rPr lang="en-US" sz="4400" dirty="0" smtClean="0"/>
              <a:t>Cycle</a:t>
            </a:r>
          </a:p>
          <a:p>
            <a:pPr marL="285750" indent="-285750">
              <a:buFont typeface="Arial" panose="020B0604020202020204" pitchFamily="34" charset="0"/>
              <a:buChar char="•"/>
            </a:pPr>
            <a:r>
              <a:rPr lang="en-US" sz="4400" dirty="0" smtClean="0"/>
              <a:t>Grades</a:t>
            </a:r>
          </a:p>
          <a:p>
            <a:pPr marL="285750" indent="-285750">
              <a:buFont typeface="Arial" panose="020B0604020202020204" pitchFamily="34" charset="0"/>
              <a:buChar char="•"/>
            </a:pPr>
            <a:r>
              <a:rPr lang="en-US" sz="4400" dirty="0" smtClean="0"/>
              <a:t>Hard Work</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TextBox 2"/>
          <p:cNvSpPr txBox="1"/>
          <p:nvPr/>
        </p:nvSpPr>
        <p:spPr>
          <a:xfrm>
            <a:off x="1003922" y="881514"/>
            <a:ext cx="7243948" cy="923330"/>
          </a:xfrm>
          <a:prstGeom prst="rect">
            <a:avLst/>
          </a:prstGeom>
          <a:noFill/>
        </p:spPr>
        <p:txBody>
          <a:bodyPr wrap="square" rtlCol="0">
            <a:spAutoFit/>
          </a:bodyPr>
          <a:lstStyle/>
          <a:p>
            <a:pPr algn="ctr"/>
            <a:r>
              <a:rPr lang="en-US" sz="5400" b="1" dirty="0" smtClean="0"/>
              <a:t>Overview</a:t>
            </a:r>
            <a:endParaRPr lang="en-US" sz="5400" b="1" dirty="0"/>
          </a:p>
        </p:txBody>
      </p:sp>
    </p:spTree>
    <p:extLst>
      <p:ext uri="{BB962C8B-B14F-4D97-AF65-F5344CB8AC3E}">
        <p14:creationId xmlns:p14="http://schemas.microsoft.com/office/powerpoint/2010/main" val="428861628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95182462" y="-97928440"/>
            <a:ext cx="202556924" cy="202714880"/>
          </a:xfrm>
          <a:prstGeom prst="rect">
            <a:avLst/>
          </a:prstGeom>
        </p:spPr>
      </p:pic>
      <p:sp>
        <p:nvSpPr>
          <p:cNvPr id="4" name="TextBox 3"/>
          <p:cNvSpPr txBox="1"/>
          <p:nvPr/>
        </p:nvSpPr>
        <p:spPr>
          <a:xfrm>
            <a:off x="645967" y="1610591"/>
            <a:ext cx="10576215" cy="3170099"/>
          </a:xfrm>
          <a:prstGeom prst="rect">
            <a:avLst/>
          </a:prstGeom>
          <a:noFill/>
        </p:spPr>
        <p:txBody>
          <a:bodyPr wrap="square" rtlCol="0">
            <a:spAutoFit/>
          </a:bodyPr>
          <a:lstStyle/>
          <a:p>
            <a:r>
              <a:rPr lang="en-US" sz="4000" dirty="0" smtClean="0"/>
              <a:t>When ranchers breed full bloods and half bloods they have some control of the calf crops.</a:t>
            </a:r>
          </a:p>
          <a:p>
            <a:endParaRPr lang="en-US" sz="4000" dirty="0"/>
          </a:p>
          <a:p>
            <a:r>
              <a:rPr lang="en-US" sz="4000" dirty="0" smtClean="0"/>
              <a:t>When ranchers breed mixed bloods they have to accept whatever they get.</a:t>
            </a:r>
            <a:endParaRPr lang="en-US" sz="4000" dirty="0"/>
          </a:p>
        </p:txBody>
      </p:sp>
      <p:sp>
        <p:nvSpPr>
          <p:cNvPr id="5" name="TextBox 4"/>
          <p:cNvSpPr txBox="1"/>
          <p:nvPr/>
        </p:nvSpPr>
        <p:spPr>
          <a:xfrm>
            <a:off x="1745673" y="311727"/>
            <a:ext cx="8655627" cy="707886"/>
          </a:xfrm>
          <a:prstGeom prst="rect">
            <a:avLst/>
          </a:prstGeom>
          <a:noFill/>
        </p:spPr>
        <p:txBody>
          <a:bodyPr wrap="square" rtlCol="0">
            <a:spAutoFit/>
          </a:bodyPr>
          <a:lstStyle/>
          <a:p>
            <a:pPr algn="ctr"/>
            <a:r>
              <a:rPr lang="en-US" sz="4000" b="1" dirty="0" smtClean="0"/>
              <a:t>Uniformity</a:t>
            </a:r>
            <a:endParaRPr lang="en-US" sz="4000" b="1" dirty="0"/>
          </a:p>
        </p:txBody>
      </p:sp>
    </p:spTree>
    <p:extLst>
      <p:ext uri="{BB962C8B-B14F-4D97-AF65-F5344CB8AC3E}">
        <p14:creationId xmlns:p14="http://schemas.microsoft.com/office/powerpoint/2010/main" val="350711951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99266" y="279869"/>
            <a:ext cx="11254154" cy="3785652"/>
          </a:xfrm>
          <a:prstGeom prst="rect">
            <a:avLst/>
          </a:prstGeom>
          <a:noFill/>
        </p:spPr>
        <p:txBody>
          <a:bodyPr wrap="square" rtlCol="0">
            <a:spAutoFit/>
          </a:bodyPr>
          <a:lstStyle/>
          <a:p>
            <a:r>
              <a:rPr lang="en-US" sz="4000" dirty="0" smtClean="0"/>
              <a:t>Ranchers should sell calves that are uniform</a:t>
            </a:r>
          </a:p>
          <a:p>
            <a:endParaRPr lang="en-US" sz="4000" dirty="0"/>
          </a:p>
          <a:p>
            <a:r>
              <a:rPr lang="en-US" sz="4000" dirty="0" smtClean="0"/>
              <a:t>This can easily be done by:</a:t>
            </a:r>
          </a:p>
          <a:p>
            <a:pPr marL="285750" indent="-285750">
              <a:buFont typeface="Arial" panose="020B0604020202020204" pitchFamily="34" charset="0"/>
              <a:buChar char="•"/>
            </a:pPr>
            <a:r>
              <a:rPr lang="en-US" sz="4000" dirty="0" smtClean="0"/>
              <a:t>Age</a:t>
            </a:r>
          </a:p>
          <a:p>
            <a:pPr marL="285750" indent="-285750">
              <a:buFont typeface="Arial" panose="020B0604020202020204" pitchFamily="34" charset="0"/>
              <a:buChar char="•"/>
            </a:pPr>
            <a:r>
              <a:rPr lang="en-US" sz="4000" dirty="0" smtClean="0"/>
              <a:t>Color</a:t>
            </a:r>
          </a:p>
          <a:p>
            <a:pPr marL="285750" indent="-285750">
              <a:buFont typeface="Arial" panose="020B0604020202020204" pitchFamily="34" charset="0"/>
              <a:buChar char="•"/>
            </a:pPr>
            <a:r>
              <a:rPr lang="en-US" sz="4000" dirty="0" smtClean="0"/>
              <a:t>Genetics</a:t>
            </a:r>
            <a:endParaRPr lang="en-US" sz="4000" dirty="0"/>
          </a:p>
        </p:txBody>
      </p:sp>
    </p:spTree>
    <p:extLst>
      <p:ext uri="{BB962C8B-B14F-4D97-AF65-F5344CB8AC3E}">
        <p14:creationId xmlns:p14="http://schemas.microsoft.com/office/powerpoint/2010/main" val="76430916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838412" y="447399"/>
            <a:ext cx="6169688" cy="707886"/>
          </a:xfrm>
          <a:prstGeom prst="rect">
            <a:avLst/>
          </a:prstGeom>
          <a:noFill/>
        </p:spPr>
        <p:txBody>
          <a:bodyPr wrap="square" rtlCol="0">
            <a:spAutoFit/>
          </a:bodyPr>
          <a:lstStyle/>
          <a:p>
            <a:pPr algn="ctr"/>
            <a:r>
              <a:rPr lang="en-US" sz="4000" b="1" dirty="0" smtClean="0"/>
              <a:t>Seed Stock</a:t>
            </a:r>
            <a:endParaRPr lang="en-US" sz="4000" b="1" dirty="0"/>
          </a:p>
        </p:txBody>
      </p:sp>
      <p:sp>
        <p:nvSpPr>
          <p:cNvPr id="3" name="TextBox 2"/>
          <p:cNvSpPr txBox="1"/>
          <p:nvPr/>
        </p:nvSpPr>
        <p:spPr>
          <a:xfrm>
            <a:off x="1281906" y="4652056"/>
            <a:ext cx="9646417"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Full blooded registered cattle</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smtClean="0"/>
              <a:t>Both bulls and females are in demand</a:t>
            </a:r>
          </a:p>
        </p:txBody>
      </p:sp>
    </p:spTree>
    <p:extLst>
      <p:ext uri="{BB962C8B-B14F-4D97-AF65-F5344CB8AC3E}">
        <p14:creationId xmlns:p14="http://schemas.microsoft.com/office/powerpoint/2010/main" val="373230288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793441" y="492369"/>
            <a:ext cx="7978391" cy="707886"/>
          </a:xfrm>
          <a:prstGeom prst="rect">
            <a:avLst/>
          </a:prstGeom>
          <a:noFill/>
        </p:spPr>
        <p:txBody>
          <a:bodyPr wrap="square" rtlCol="0">
            <a:spAutoFit/>
          </a:bodyPr>
          <a:lstStyle/>
          <a:p>
            <a:pPr algn="ctr"/>
            <a:r>
              <a:rPr lang="en-US" sz="4000" b="1" dirty="0" smtClean="0"/>
              <a:t>A Well-Managed Seed Stock Herd</a:t>
            </a:r>
            <a:endParaRPr lang="en-US" sz="4000" b="1" dirty="0"/>
          </a:p>
        </p:txBody>
      </p:sp>
      <p:sp>
        <p:nvSpPr>
          <p:cNvPr id="3" name="TextBox 2"/>
          <p:cNvSpPr txBox="1"/>
          <p:nvPr/>
        </p:nvSpPr>
        <p:spPr>
          <a:xfrm>
            <a:off x="1507253" y="1547446"/>
            <a:ext cx="9646417"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Registered Bulls</a:t>
            </a:r>
          </a:p>
          <a:p>
            <a:endParaRPr lang="en-US" sz="4000" dirty="0" smtClean="0"/>
          </a:p>
          <a:p>
            <a:pPr marL="571500" indent="-571500">
              <a:buFont typeface="Arial" panose="020B0604020202020204" pitchFamily="34" charset="0"/>
              <a:buChar char="•"/>
            </a:pPr>
            <a:r>
              <a:rPr lang="en-US" sz="4000" dirty="0" smtClean="0"/>
              <a:t>Registered Females (same breed)</a:t>
            </a:r>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Registered Calves</a:t>
            </a:r>
          </a:p>
        </p:txBody>
      </p:sp>
    </p:spTree>
    <p:extLst>
      <p:ext uri="{BB962C8B-B14F-4D97-AF65-F5344CB8AC3E}">
        <p14:creationId xmlns:p14="http://schemas.microsoft.com/office/powerpoint/2010/main" val="157005791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868393" y="492369"/>
            <a:ext cx="6169688" cy="707886"/>
          </a:xfrm>
          <a:prstGeom prst="rect">
            <a:avLst/>
          </a:prstGeom>
          <a:noFill/>
        </p:spPr>
        <p:txBody>
          <a:bodyPr wrap="square" rtlCol="0">
            <a:spAutoFit/>
          </a:bodyPr>
          <a:lstStyle/>
          <a:p>
            <a:pPr algn="ctr"/>
            <a:r>
              <a:rPr lang="en-US" sz="4000" b="1" dirty="0" smtClean="0"/>
              <a:t>Replacement Heifers</a:t>
            </a:r>
            <a:endParaRPr lang="en-US" sz="4000" b="1" dirty="0"/>
          </a:p>
        </p:txBody>
      </p:sp>
      <p:sp>
        <p:nvSpPr>
          <p:cNvPr id="3" name="TextBox 2"/>
          <p:cNvSpPr txBox="1"/>
          <p:nvPr/>
        </p:nvSpPr>
        <p:spPr>
          <a:xfrm>
            <a:off x="979302" y="2150348"/>
            <a:ext cx="9646417"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F1 females (Half Bloods)</a:t>
            </a:r>
            <a:endParaRPr lang="en-US" sz="4000" dirty="0"/>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Females are in demand</a:t>
            </a:r>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Bulls are castrated and sent to a feed lot </a:t>
            </a:r>
          </a:p>
        </p:txBody>
      </p:sp>
    </p:spTree>
    <p:extLst>
      <p:ext uri="{BB962C8B-B14F-4D97-AF65-F5344CB8AC3E}">
        <p14:creationId xmlns:p14="http://schemas.microsoft.com/office/powerpoint/2010/main" val="181958909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954593" y="492369"/>
            <a:ext cx="9817239" cy="707886"/>
          </a:xfrm>
          <a:prstGeom prst="rect">
            <a:avLst/>
          </a:prstGeom>
          <a:noFill/>
        </p:spPr>
        <p:txBody>
          <a:bodyPr wrap="square" rtlCol="0">
            <a:spAutoFit/>
          </a:bodyPr>
          <a:lstStyle/>
          <a:p>
            <a:pPr algn="ctr"/>
            <a:r>
              <a:rPr lang="en-US" sz="4000" b="1" dirty="0" smtClean="0"/>
              <a:t>A Well-Managed Replacement Heifer Herd</a:t>
            </a:r>
            <a:endParaRPr lang="en-US" sz="4000" b="1" dirty="0"/>
          </a:p>
        </p:txBody>
      </p:sp>
      <p:sp>
        <p:nvSpPr>
          <p:cNvPr id="3" name="TextBox 2"/>
          <p:cNvSpPr txBox="1"/>
          <p:nvPr/>
        </p:nvSpPr>
        <p:spPr>
          <a:xfrm>
            <a:off x="153941" y="2297254"/>
            <a:ext cx="9957916"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Registered Bulls</a:t>
            </a:r>
          </a:p>
          <a:p>
            <a:endParaRPr lang="en-US" sz="4000" dirty="0" smtClean="0"/>
          </a:p>
          <a:p>
            <a:pPr marL="571500" indent="-571500">
              <a:buFont typeface="Arial" panose="020B0604020202020204" pitchFamily="34" charset="0"/>
              <a:buChar char="•"/>
            </a:pPr>
            <a:r>
              <a:rPr lang="en-US" sz="4000" dirty="0" smtClean="0"/>
              <a:t>Registered Females (different breed)</a:t>
            </a:r>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Certified F1 Calves </a:t>
            </a:r>
          </a:p>
          <a:p>
            <a:pPr marL="1028700" lvl="1" indent="-571500">
              <a:buFont typeface="Arial" panose="020B0604020202020204" pitchFamily="34" charset="0"/>
              <a:buChar char="•"/>
            </a:pPr>
            <a:r>
              <a:rPr lang="en-US" sz="4000" dirty="0" smtClean="0"/>
              <a:t>Females raised as replacement heifers</a:t>
            </a:r>
          </a:p>
          <a:p>
            <a:pPr marL="1028700" lvl="1" indent="-571500">
              <a:buFont typeface="Arial" panose="020B0604020202020204" pitchFamily="34" charset="0"/>
              <a:buChar char="•"/>
            </a:pPr>
            <a:r>
              <a:rPr lang="en-US" sz="4000" dirty="0" smtClean="0"/>
              <a:t>Males discounted and sent to feed lots</a:t>
            </a:r>
          </a:p>
        </p:txBody>
      </p:sp>
    </p:spTree>
    <p:extLst>
      <p:ext uri="{BB962C8B-B14F-4D97-AF65-F5344CB8AC3E}">
        <p14:creationId xmlns:p14="http://schemas.microsoft.com/office/powerpoint/2010/main" val="3834116530"/>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969</Words>
  <Application>Microsoft Office PowerPoint</Application>
  <PresentationFormat>Widescreen</PresentationFormat>
  <Paragraphs>129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Office Theme</vt:lpstr>
      <vt:lpstr>What every Texan should know about cattle.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every Texan should know about cattle.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Bickham</dc:creator>
  <cp:lastModifiedBy>Brett Bickham</cp:lastModifiedBy>
  <cp:revision>86</cp:revision>
  <dcterms:created xsi:type="dcterms:W3CDTF">2015-03-22T23:58:33Z</dcterms:created>
  <dcterms:modified xsi:type="dcterms:W3CDTF">2016-11-07T20:33:26Z</dcterms:modified>
</cp:coreProperties>
</file>